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E49"/>
    <a:srgbClr val="5570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>
        <p:scale>
          <a:sx n="66" d="100"/>
          <a:sy n="66" d="100"/>
        </p:scale>
        <p:origin x="630" y="14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intranet.advisicon.com:447/dept/salesandmarketing/Marketing%20Documents/Microsoft/Version%20Comparison%202013/Deliverables/feature%20coverag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intranet.advisicon.com:447/dept/salesandmarketing/Marketing%20Documents/Microsoft/Version%20Comparison%202013/Deliverables/feature%20coverag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intranet.advisicon.com:447/dept/salesandmarketing/Marketing%20Documents/Microsoft/Version%20Comparison%202013/Deliverables/feature%20coverag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intranet.advisicon.com:447/dept/salesandmarketing/Marketing%20Documents/Microsoft/Version%20Comparison%202013/Deliverables/feature%20coverag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intranet.advisicon.com:447/dept/salesandmarketing/Marketing%20Documents/Microsoft/Version%20Comparison%202013/Deliverables/feature%20coverag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600" b="0" i="0" u="none" strike="noStrike" kern="1200" spc="0" baseline="0">
              <a:solidFill>
                <a:schemeClr val="accent1"/>
              </a:solidFill>
              <a:latin typeface="Segoe Pro Display Light" panose="020B0302040504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filled"/>
        <c:varyColors val="0"/>
        <c:ser>
          <c:idx val="0"/>
          <c:order val="0"/>
          <c:tx>
            <c:strRef>
              <c:f>'What Project''s capabilities are'!$A$31</c:f>
              <c:strCache>
                <c:ptCount val="1"/>
                <c:pt idx="0">
                  <c:v>Professional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accent1"/>
              </a:solidFill>
            </a:ln>
            <a:effectLst/>
          </c:spPr>
          <c:cat>
            <c:strRef>
              <c:extLst>
                <c:ext xmlns:c15="http://schemas.microsoft.com/office/drawing/2012/chart" uri="{02D57815-91ED-43cb-92C2-25804820EDAC}">
                  <c15:fullRef>
                    <c15:sqref>'What Project''s capabilities are'!$B$30:$AA$30</c15:sqref>
                  </c15:fullRef>
                </c:ext>
              </c:extLst>
              <c: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:f>
              <c:strCache>
                <c:ptCount val="13"/>
                <c:pt idx="0">
                  <c:v>Anywhere Access</c:v>
                </c:pt>
                <c:pt idx="1">
                  <c:v>Work Management</c:v>
                </c:pt>
                <c:pt idx="2">
                  <c:v>Demand Management</c:v>
                </c:pt>
                <c:pt idx="3">
                  <c:v>Portfolio Analytics &amp; Selection</c:v>
                </c:pt>
                <c:pt idx="4">
                  <c:v>Resource Management</c:v>
                </c:pt>
                <c:pt idx="5">
                  <c:v>Schedule Management</c:v>
                </c:pt>
                <c:pt idx="6">
                  <c:v>Financial Management</c:v>
                </c:pt>
                <c:pt idx="7">
                  <c:v>Task &amp; Timesheet Reporting</c:v>
                </c:pt>
                <c:pt idx="8">
                  <c:v>Collaboration</c:v>
                </c:pt>
                <c:pt idx="9">
                  <c:v>Issue &amp; Risk Management</c:v>
                </c:pt>
                <c:pt idx="10">
                  <c:v>Reporting &amp; Business Intellingence</c:v>
                </c:pt>
                <c:pt idx="11">
                  <c:v>Program Management</c:v>
                </c:pt>
                <c:pt idx="12">
                  <c:v>Governance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'What Project''s capabilities are'!$B$31:$AA$31</c15:sqref>
                  </c15:fullRef>
                </c:ext>
              </c:extLst>
              <c:f>('What Project''s capabilities are'!$B$31,'What Project''s capabilities are'!$D$31,'What Project''s capabilities are'!$F$31,'What Project''s capabilities are'!$H$31,'What Project''s capabilities are'!$J$31,'What Project''s capabilities are'!$L$31,'What Project''s capabilities are'!$N$31,'What Project''s capabilities are'!$P$31,'What Project''s capabilities are'!$R$31,'What Project''s capabilities are'!$T$31,'What Project''s capabilities are'!$V$31,'What Project''s capabilities are'!$X$31,'What Project''s capabilities are'!$Z$31)</c:f>
              <c:numCache>
                <c:formatCode>0%</c:formatCode>
                <c:ptCount val="13"/>
                <c:pt idx="0">
                  <c:v>0</c:v>
                </c:pt>
                <c:pt idx="1">
                  <c:v>1</c:v>
                </c:pt>
                <c:pt idx="2">
                  <c:v>0.25</c:v>
                </c:pt>
                <c:pt idx="3">
                  <c:v>0</c:v>
                </c:pt>
                <c:pt idx="4">
                  <c:v>0.75</c:v>
                </c:pt>
                <c:pt idx="5">
                  <c:v>1</c:v>
                </c:pt>
                <c:pt idx="6">
                  <c:v>1</c:v>
                </c:pt>
                <c:pt idx="7">
                  <c:v>0.16666666666666666</c:v>
                </c:pt>
                <c:pt idx="8">
                  <c:v>0.33333333333333331</c:v>
                </c:pt>
                <c:pt idx="9">
                  <c:v>0</c:v>
                </c:pt>
                <c:pt idx="10">
                  <c:v>0.75</c:v>
                </c:pt>
                <c:pt idx="11">
                  <c:v>0.6</c:v>
                </c:pt>
                <c:pt idx="12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0687296"/>
        <c:axId val="180686736"/>
        <c:extLst>
          <c:ext xmlns:c15="http://schemas.microsoft.com/office/drawing/2012/chart" uri="{02D57815-91ED-43cb-92C2-25804820EDAC}">
            <c15:filteredRad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'What Project''s capabilities are'!$A$32</c15:sqref>
                        </c15:formulaRef>
                      </c:ext>
                    </c:extLst>
                    <c:strCache>
                      <c:ptCount val="1"/>
                      <c:pt idx="0">
                        <c:v>Pro for 365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ullRef>
                          <c15:sqref>'What Project''s capabilities are'!$B$32:$AA$32</c15:sqref>
                        </c15:fullRef>
                        <c15:formulaRef>
                          <c15:sqref>('What Project''s capabilities are'!$B$32,'What Project''s capabilities are'!$D$32,'What Project''s capabilities are'!$F$32,'What Project''s capabilities are'!$H$32,'What Project''s capabilities are'!$J$32,'What Project''s capabilities are'!$L$32,'What Project''s capabilities are'!$N$32,'What Project''s capabilities are'!$P$32,'What Project''s capabilities are'!$R$32,'What Project''s capabilities are'!$T$32,'What Project''s capabilities are'!$V$32,'What Project''s capabilities are'!$X$32,'What Project''s capabilities are'!$Z$32)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1</c:v>
                      </c:pt>
                      <c:pt idx="2">
                        <c:v>0.25</c:v>
                      </c:pt>
                      <c:pt idx="3">
                        <c:v>0</c:v>
                      </c:pt>
                      <c:pt idx="4">
                        <c:v>0.75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0.16666666666666666</c:v>
                      </c:pt>
                      <c:pt idx="8">
                        <c:v>0.33333333333333331</c:v>
                      </c:pt>
                      <c:pt idx="9">
                        <c:v>0</c:v>
                      </c:pt>
                      <c:pt idx="10">
                        <c:v>0.75</c:v>
                      </c:pt>
                      <c:pt idx="11">
                        <c:v>0.4</c:v>
                      </c:pt>
                      <c:pt idx="12">
                        <c:v>0.5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are'!$A$33</c15:sqref>
                        </c15:formulaRef>
                      </c:ext>
                    </c:extLst>
                    <c:strCache>
                      <c:ptCount val="1"/>
                      <c:pt idx="0">
                        <c:v>Standard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are'!$B$33:$AA$33</c15:sqref>
                        </c15:fullRef>
                        <c15:formulaRef>
                          <c15:sqref>('What Project''s capabilities are'!$B$33,'What Project''s capabilities are'!$D$33,'What Project''s capabilities are'!$F$33,'What Project''s capabilities are'!$H$33,'What Project''s capabilities are'!$J$33,'What Project''s capabilities are'!$L$33,'What Project''s capabilities are'!$N$33,'What Project''s capabilities are'!$P$33,'What Project''s capabilities are'!$R$33,'What Project''s capabilities are'!$T$33,'What Project''s capabilities are'!$V$33,'What Project''s capabilities are'!$X$33,'What Project''s capabilities are'!$Z$33)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</c:v>
                      </c:pt>
                      <c:pt idx="1">
                        <c:v>0.5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0.25</c:v>
                      </c:pt>
                      <c:pt idx="5">
                        <c:v>0.85</c:v>
                      </c:pt>
                      <c:pt idx="6">
                        <c:v>1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0.5</c:v>
                      </c:pt>
                      <c:pt idx="11">
                        <c:v>0</c:v>
                      </c:pt>
                      <c:pt idx="12">
                        <c:v>0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are'!$A$34</c15:sqref>
                        </c15:formulaRef>
                      </c:ext>
                    </c:extLst>
                    <c:strCache>
                      <c:ptCount val="1"/>
                      <c:pt idx="0">
                        <c:v>PWA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are'!$B$34:$AA$34</c15:sqref>
                        </c15:fullRef>
                        <c15:formulaRef>
                          <c15:sqref>('What Project''s capabilities are'!$B$34,'What Project''s capabilities are'!$D$34,'What Project''s capabilities are'!$F$34,'What Project''s capabilities are'!$H$34,'What Project''s capabilities are'!$J$34,'What Project''s capabilities are'!$L$34,'What Project''s capabilities are'!$N$34,'What Project''s capabilities are'!$P$34,'What Project''s capabilities are'!$R$34,'What Project''s capabilities are'!$T$34,'What Project''s capabilities are'!$V$34,'What Project''s capabilities are'!$X$34,'What Project''s capabilities are'!$Z$34)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0.75</c:v>
                      </c:pt>
                      <c:pt idx="5">
                        <c:v>0.1</c:v>
                      </c:pt>
                      <c:pt idx="6">
                        <c:v>0</c:v>
                      </c:pt>
                      <c:pt idx="7">
                        <c:v>1</c:v>
                      </c:pt>
                      <c:pt idx="8">
                        <c:v>0.66666666666666663</c:v>
                      </c:pt>
                      <c:pt idx="9">
                        <c:v>1</c:v>
                      </c:pt>
                      <c:pt idx="10">
                        <c:v>0.75</c:v>
                      </c:pt>
                      <c:pt idx="11">
                        <c:v>0.6</c:v>
                      </c:pt>
                      <c:pt idx="12">
                        <c:v>1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are'!$A$35</c15:sqref>
                        </c15:formulaRef>
                      </c:ext>
                    </c:extLst>
                    <c:strCache>
                      <c:ptCount val="1"/>
                      <c:pt idx="0">
                        <c:v>Lite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are'!$B$35:$AA$35</c15:sqref>
                        </c15:fullRef>
                        <c15:formulaRef>
                          <c15:sqref>('What Project''s capabilities are'!$B$35,'What Project''s capabilities are'!$D$35,'What Project''s capabilities are'!$F$35,'What Project''s capabilities are'!$H$35,'What Project''s capabilities are'!$J$35,'What Project''s capabilities are'!$L$35,'What Project''s capabilities are'!$N$35,'What Project''s capabilities are'!$P$35,'What Project''s capabilities are'!$R$35,'What Project''s capabilities are'!$T$35,'What Project''s capabilities are'!$V$35,'What Project''s capabilities are'!$X$35,'What Project''s capabilities are'!$Z$35)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0.83333333333333337</c:v>
                      </c:pt>
                      <c:pt idx="8">
                        <c:v>0.66666666666666663</c:v>
                      </c:pt>
                      <c:pt idx="9">
                        <c:v>1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</c:numCache>
                  </c:numRef>
                </c:val>
              </c15:ser>
            </c15:filteredRadarSeries>
          </c:ext>
        </c:extLst>
      </c:radarChart>
      <c:catAx>
        <c:axId val="180687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Pro" panose="020B0502040504020203" pitchFamily="34" charset="0"/>
                <a:ea typeface="+mn-ea"/>
                <a:cs typeface="+mn-cs"/>
              </a:defRPr>
            </a:pPr>
            <a:endParaRPr lang="en-US"/>
          </a:p>
        </c:txPr>
        <c:crossAx val="180686736"/>
        <c:crosses val="autoZero"/>
        <c:auto val="1"/>
        <c:lblAlgn val="ctr"/>
        <c:lblOffset val="100"/>
        <c:noMultiLvlLbl val="0"/>
      </c:catAx>
      <c:valAx>
        <c:axId val="18068673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180687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2600" b="0" i="0" u="none" strike="noStrike" kern="1200" spc="0" baseline="0">
              <a:solidFill>
                <a:schemeClr val="accent2"/>
              </a:solidFill>
              <a:latin typeface="Segoe Pro Display Light" panose="020B0302040504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filled"/>
        <c:varyColors val="0"/>
        <c:ser>
          <c:idx val="1"/>
          <c:order val="1"/>
          <c:tx>
            <c:strRef>
              <c:f>'What Project''s capabilities are'!$A$32</c:f>
              <c:strCache>
                <c:ptCount val="1"/>
                <c:pt idx="0">
                  <c:v>Pro for 365</c:v>
                </c:pt>
              </c:strCache>
              <c:extLst xmlns:c15="http://schemas.microsoft.com/office/drawing/2012/chart"/>
            </c:strRef>
          </c:tx>
          <c:spPr>
            <a:solidFill>
              <a:schemeClr val="accent2"/>
            </a:solidFill>
            <a:ln>
              <a:solidFill>
                <a:schemeClr val="accent2"/>
              </a:solidFill>
            </a:ln>
            <a:effectLst/>
          </c:spPr>
          <c:cat>
            <c:strRef>
              <c:extLst>
                <c:ext xmlns:c15="http://schemas.microsoft.com/office/drawing/2012/chart" uri="{02D57815-91ED-43cb-92C2-25804820EDAC}">
                  <c15:fullRef>
                    <c15:sqref>'What Project''s capabilities are'!$B$30:$AA$30</c15:sqref>
                  </c15:fullRef>
                </c:ext>
              </c:extLst>
              <c: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:f>
              <c:strCache>
                <c:ptCount val="13"/>
                <c:pt idx="0">
                  <c:v>Anywhere Access</c:v>
                </c:pt>
                <c:pt idx="1">
                  <c:v>Work Management</c:v>
                </c:pt>
                <c:pt idx="2">
                  <c:v>Demand Management</c:v>
                </c:pt>
                <c:pt idx="3">
                  <c:v>Portfolio Analytics &amp; Selection</c:v>
                </c:pt>
                <c:pt idx="4">
                  <c:v>Resource Management</c:v>
                </c:pt>
                <c:pt idx="5">
                  <c:v>Schedule Management</c:v>
                </c:pt>
                <c:pt idx="6">
                  <c:v>Financial Management</c:v>
                </c:pt>
                <c:pt idx="7">
                  <c:v>Task &amp; Timesheet Reporting</c:v>
                </c:pt>
                <c:pt idx="8">
                  <c:v>Collaboration</c:v>
                </c:pt>
                <c:pt idx="9">
                  <c:v>Issue &amp; Risk Management</c:v>
                </c:pt>
                <c:pt idx="10">
                  <c:v>Reporting &amp; Business Intellingence</c:v>
                </c:pt>
                <c:pt idx="11">
                  <c:v>Program Management</c:v>
                </c:pt>
                <c:pt idx="12">
                  <c:v>Governance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'What Project''s capabilities are'!$B$32:$AA$32</c15:sqref>
                  </c15:fullRef>
                </c:ext>
              </c:extLst>
              <c:f>('What Project''s capabilities are'!$B$32,'What Project''s capabilities are'!$D$32,'What Project''s capabilities are'!$F$32,'What Project''s capabilities are'!$H$32,'What Project''s capabilities are'!$J$32,'What Project''s capabilities are'!$L$32,'What Project''s capabilities are'!$N$32,'What Project''s capabilities are'!$P$32,'What Project''s capabilities are'!$R$32,'What Project''s capabilities are'!$T$32,'What Project''s capabilities are'!$V$32,'What Project''s capabilities are'!$X$32,'What Project''s capabilities are'!$Z$32)</c:f>
              <c:numCache>
                <c:formatCode>0%</c:formatCode>
                <c:ptCount val="13"/>
                <c:pt idx="0">
                  <c:v>0.5</c:v>
                </c:pt>
                <c:pt idx="1">
                  <c:v>1</c:v>
                </c:pt>
                <c:pt idx="2">
                  <c:v>0.25</c:v>
                </c:pt>
                <c:pt idx="3">
                  <c:v>0</c:v>
                </c:pt>
                <c:pt idx="4">
                  <c:v>0.75</c:v>
                </c:pt>
                <c:pt idx="5">
                  <c:v>1</c:v>
                </c:pt>
                <c:pt idx="6">
                  <c:v>1</c:v>
                </c:pt>
                <c:pt idx="7">
                  <c:v>0.16666666666666666</c:v>
                </c:pt>
                <c:pt idx="8">
                  <c:v>0.33333333333333331</c:v>
                </c:pt>
                <c:pt idx="9">
                  <c:v>0</c:v>
                </c:pt>
                <c:pt idx="10">
                  <c:v>0.75</c:v>
                </c:pt>
                <c:pt idx="11">
                  <c:v>0.4</c:v>
                </c:pt>
                <c:pt idx="12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5337136"/>
        <c:axId val="161175984"/>
        <c:extLst>
          <c:ext xmlns:c15="http://schemas.microsoft.com/office/drawing/2012/chart" uri="{02D57815-91ED-43cb-92C2-25804820EDAC}">
            <c15:filteredRad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'What Project''s capabilities are'!$A$31</c15:sqref>
                        </c15:formulaRef>
                      </c:ext>
                    </c:extLst>
                    <c:strCache>
                      <c:ptCount val="1"/>
                      <c:pt idx="0">
                        <c:v>Professional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ullRef>
                          <c15:sqref>'What Project''s capabilities are'!$B$31:$AA$31</c15:sqref>
                        </c15:fullRef>
                        <c15:formulaRef>
                          <c15:sqref>('What Project''s capabilities are'!$B$31,'What Project''s capabilities are'!$D$31,'What Project''s capabilities are'!$F$31,'What Project''s capabilities are'!$H$31,'What Project''s capabilities are'!$J$31,'What Project''s capabilities are'!$L$31,'What Project''s capabilities are'!$N$31,'What Project''s capabilities are'!$P$31,'What Project''s capabilities are'!$R$31,'What Project''s capabilities are'!$T$31,'What Project''s capabilities are'!$V$31,'What Project''s capabilities are'!$X$31,'What Project''s capabilities are'!$Z$31)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</c:v>
                      </c:pt>
                      <c:pt idx="1">
                        <c:v>1</c:v>
                      </c:pt>
                      <c:pt idx="2">
                        <c:v>0.25</c:v>
                      </c:pt>
                      <c:pt idx="3">
                        <c:v>0</c:v>
                      </c:pt>
                      <c:pt idx="4">
                        <c:v>0.75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0.16666666666666666</c:v>
                      </c:pt>
                      <c:pt idx="8">
                        <c:v>0.33333333333333331</c:v>
                      </c:pt>
                      <c:pt idx="9">
                        <c:v>0</c:v>
                      </c:pt>
                      <c:pt idx="10">
                        <c:v>0.75</c:v>
                      </c:pt>
                      <c:pt idx="11">
                        <c:v>0.6</c:v>
                      </c:pt>
                      <c:pt idx="12">
                        <c:v>0.5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are'!$A$33</c15:sqref>
                        </c15:formulaRef>
                      </c:ext>
                    </c:extLst>
                    <c:strCache>
                      <c:ptCount val="1"/>
                      <c:pt idx="0">
                        <c:v>Standard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are'!$B$33:$AA$33</c15:sqref>
                        </c15:fullRef>
                        <c15:formulaRef>
                          <c15:sqref>('What Project''s capabilities are'!$B$33,'What Project''s capabilities are'!$D$33,'What Project''s capabilities are'!$F$33,'What Project''s capabilities are'!$H$33,'What Project''s capabilities are'!$J$33,'What Project''s capabilities are'!$L$33,'What Project''s capabilities are'!$N$33,'What Project''s capabilities are'!$P$33,'What Project''s capabilities are'!$R$33,'What Project''s capabilities are'!$T$33,'What Project''s capabilities are'!$V$33,'What Project''s capabilities are'!$X$33,'What Project''s capabilities are'!$Z$33)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</c:v>
                      </c:pt>
                      <c:pt idx="1">
                        <c:v>0.5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0.25</c:v>
                      </c:pt>
                      <c:pt idx="5">
                        <c:v>0.85</c:v>
                      </c:pt>
                      <c:pt idx="6">
                        <c:v>1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0.5</c:v>
                      </c:pt>
                      <c:pt idx="11">
                        <c:v>0</c:v>
                      </c:pt>
                      <c:pt idx="12">
                        <c:v>0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are'!$A$34</c15:sqref>
                        </c15:formulaRef>
                      </c:ext>
                    </c:extLst>
                    <c:strCache>
                      <c:ptCount val="1"/>
                      <c:pt idx="0">
                        <c:v>PWA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are'!$B$34:$AA$34</c15:sqref>
                        </c15:fullRef>
                        <c15:formulaRef>
                          <c15:sqref>('What Project''s capabilities are'!$B$34,'What Project''s capabilities are'!$D$34,'What Project''s capabilities are'!$F$34,'What Project''s capabilities are'!$H$34,'What Project''s capabilities are'!$J$34,'What Project''s capabilities are'!$L$34,'What Project''s capabilities are'!$N$34,'What Project''s capabilities are'!$P$34,'What Project''s capabilities are'!$R$34,'What Project''s capabilities are'!$T$34,'What Project''s capabilities are'!$V$34,'What Project''s capabilities are'!$X$34,'What Project''s capabilities are'!$Z$34)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0.75</c:v>
                      </c:pt>
                      <c:pt idx="5">
                        <c:v>0.1</c:v>
                      </c:pt>
                      <c:pt idx="6">
                        <c:v>0</c:v>
                      </c:pt>
                      <c:pt idx="7">
                        <c:v>1</c:v>
                      </c:pt>
                      <c:pt idx="8">
                        <c:v>0.66666666666666663</c:v>
                      </c:pt>
                      <c:pt idx="9">
                        <c:v>1</c:v>
                      </c:pt>
                      <c:pt idx="10">
                        <c:v>0.75</c:v>
                      </c:pt>
                      <c:pt idx="11">
                        <c:v>0.6</c:v>
                      </c:pt>
                      <c:pt idx="12">
                        <c:v>1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are'!$A$35</c15:sqref>
                        </c15:formulaRef>
                      </c:ext>
                    </c:extLst>
                    <c:strCache>
                      <c:ptCount val="1"/>
                      <c:pt idx="0">
                        <c:v>Lite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are'!$B$35:$AA$35</c15:sqref>
                        </c15:fullRef>
                        <c15:formulaRef>
                          <c15:sqref>('What Project''s capabilities are'!$B$35,'What Project''s capabilities are'!$D$35,'What Project''s capabilities are'!$F$35,'What Project''s capabilities are'!$H$35,'What Project''s capabilities are'!$J$35,'What Project''s capabilities are'!$L$35,'What Project''s capabilities are'!$N$35,'What Project''s capabilities are'!$P$35,'What Project''s capabilities are'!$R$35,'What Project''s capabilities are'!$T$35,'What Project''s capabilities are'!$V$35,'What Project''s capabilities are'!$X$35,'What Project''s capabilities are'!$Z$35)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0.83333333333333337</c:v>
                      </c:pt>
                      <c:pt idx="8">
                        <c:v>0.66666666666666663</c:v>
                      </c:pt>
                      <c:pt idx="9">
                        <c:v>1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</c:numCache>
                  </c:numRef>
                </c:val>
              </c15:ser>
            </c15:filteredRadarSeries>
          </c:ext>
        </c:extLst>
      </c:radarChart>
      <c:catAx>
        <c:axId val="85337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Pro" panose="020B0502040504020203" pitchFamily="34" charset="0"/>
                <a:ea typeface="+mn-ea"/>
                <a:cs typeface="+mn-cs"/>
              </a:defRPr>
            </a:pPr>
            <a:endParaRPr lang="en-US"/>
          </a:p>
        </c:txPr>
        <c:crossAx val="161175984"/>
        <c:crosses val="autoZero"/>
        <c:auto val="1"/>
        <c:lblAlgn val="ctr"/>
        <c:lblOffset val="100"/>
        <c:noMultiLvlLbl val="0"/>
      </c:catAx>
      <c:valAx>
        <c:axId val="16117598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8533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2600" b="0" i="0" u="none" strike="noStrike" kern="1200" spc="0" baseline="0">
              <a:solidFill>
                <a:schemeClr val="accent3"/>
              </a:solidFill>
              <a:latin typeface="Segoe Pro Display Light" panose="020B0302040504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filled"/>
        <c:varyColors val="0"/>
        <c:ser>
          <c:idx val="2"/>
          <c:order val="2"/>
          <c:tx>
            <c:strRef>
              <c:f>'What Project''s capabilities are'!$A$33</c:f>
              <c:strCache>
                <c:ptCount val="1"/>
                <c:pt idx="0">
                  <c:v>Standard</c:v>
                </c:pt>
              </c:strCache>
              <c:extLst xmlns:c15="http://schemas.microsoft.com/office/drawing/2012/chart"/>
            </c:strRef>
          </c:tx>
          <c:spPr>
            <a:solidFill>
              <a:schemeClr val="accent3"/>
            </a:solidFill>
            <a:ln>
              <a:solidFill>
                <a:schemeClr val="accent3"/>
              </a:solidFill>
            </a:ln>
            <a:effectLst/>
          </c:spPr>
          <c:cat>
            <c:strRef>
              <c:extLst>
                <c:ext xmlns:c15="http://schemas.microsoft.com/office/drawing/2012/chart" uri="{02D57815-91ED-43cb-92C2-25804820EDAC}">
                  <c15:fullRef>
                    <c15:sqref>'What Project''s capabilities are'!$B$30:$AA$30</c15:sqref>
                  </c15:fullRef>
                </c:ext>
              </c:extLst>
              <c: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:f>
              <c:strCache>
                <c:ptCount val="13"/>
                <c:pt idx="0">
                  <c:v>Anywhere Access</c:v>
                </c:pt>
                <c:pt idx="1">
                  <c:v>Work Management</c:v>
                </c:pt>
                <c:pt idx="2">
                  <c:v>Demand Management</c:v>
                </c:pt>
                <c:pt idx="3">
                  <c:v>Portfolio Analytics &amp; Selection</c:v>
                </c:pt>
                <c:pt idx="4">
                  <c:v>Resource Management</c:v>
                </c:pt>
                <c:pt idx="5">
                  <c:v>Schedule Management</c:v>
                </c:pt>
                <c:pt idx="6">
                  <c:v>Financial Management</c:v>
                </c:pt>
                <c:pt idx="7">
                  <c:v>Task &amp; Timesheet Reporting</c:v>
                </c:pt>
                <c:pt idx="8">
                  <c:v>Collaboration</c:v>
                </c:pt>
                <c:pt idx="9">
                  <c:v>Issue &amp; Risk Management</c:v>
                </c:pt>
                <c:pt idx="10">
                  <c:v>Reporting &amp; Business Intellingence</c:v>
                </c:pt>
                <c:pt idx="11">
                  <c:v>Program Management</c:v>
                </c:pt>
                <c:pt idx="12">
                  <c:v>Governance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'What Project''s capabilities are'!$B$33:$AA$33</c15:sqref>
                  </c15:fullRef>
                </c:ext>
              </c:extLst>
              <c:f>('What Project''s capabilities are'!$B$33,'What Project''s capabilities are'!$D$33,'What Project''s capabilities are'!$F$33,'What Project''s capabilities are'!$H$33,'What Project''s capabilities are'!$J$33,'What Project''s capabilities are'!$L$33,'What Project''s capabilities are'!$N$33,'What Project''s capabilities are'!$P$33,'What Project''s capabilities are'!$R$33,'What Project''s capabilities are'!$T$33,'What Project''s capabilities are'!$V$33,'What Project''s capabilities are'!$X$33,'What Project''s capabilities are'!$Z$33)</c:f>
              <c:numCache>
                <c:formatCode>0%</c:formatCode>
                <c:ptCount val="13"/>
                <c:pt idx="0">
                  <c:v>0</c:v>
                </c:pt>
                <c:pt idx="1">
                  <c:v>0.5</c:v>
                </c:pt>
                <c:pt idx="2">
                  <c:v>0</c:v>
                </c:pt>
                <c:pt idx="3">
                  <c:v>0</c:v>
                </c:pt>
                <c:pt idx="4">
                  <c:v>0.25</c:v>
                </c:pt>
                <c:pt idx="5">
                  <c:v>0.85</c:v>
                </c:pt>
                <c:pt idx="6">
                  <c:v>1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0.5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6133152"/>
        <c:axId val="176139872"/>
        <c:extLst>
          <c:ext xmlns:c15="http://schemas.microsoft.com/office/drawing/2012/chart" uri="{02D57815-91ED-43cb-92C2-25804820EDAC}">
            <c15:filteredRad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'What Project''s capabilities are'!$A$31</c15:sqref>
                        </c15:formulaRef>
                      </c:ext>
                    </c:extLst>
                    <c:strCache>
                      <c:ptCount val="1"/>
                      <c:pt idx="0">
                        <c:v>Professional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ullRef>
                          <c15:sqref>'What Project''s capabilities are'!$B$31:$AA$31</c15:sqref>
                        </c15:fullRef>
                        <c15:formulaRef>
                          <c15:sqref>('What Project''s capabilities are'!$B$31,'What Project''s capabilities are'!$D$31,'What Project''s capabilities are'!$F$31,'What Project''s capabilities are'!$H$31,'What Project''s capabilities are'!$J$31,'What Project''s capabilities are'!$L$31,'What Project''s capabilities are'!$N$31,'What Project''s capabilities are'!$P$31,'What Project''s capabilities are'!$R$31,'What Project''s capabilities are'!$T$31,'What Project''s capabilities are'!$V$31,'What Project''s capabilities are'!$X$31,'What Project''s capabilities are'!$Z$31)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</c:v>
                      </c:pt>
                      <c:pt idx="1">
                        <c:v>1</c:v>
                      </c:pt>
                      <c:pt idx="2">
                        <c:v>0.25</c:v>
                      </c:pt>
                      <c:pt idx="3">
                        <c:v>0</c:v>
                      </c:pt>
                      <c:pt idx="4">
                        <c:v>0.75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0.16666666666666666</c:v>
                      </c:pt>
                      <c:pt idx="8">
                        <c:v>0.33333333333333331</c:v>
                      </c:pt>
                      <c:pt idx="9">
                        <c:v>0</c:v>
                      </c:pt>
                      <c:pt idx="10">
                        <c:v>0.75</c:v>
                      </c:pt>
                      <c:pt idx="11">
                        <c:v>0.6</c:v>
                      </c:pt>
                      <c:pt idx="12">
                        <c:v>0.5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are'!$A$32</c15:sqref>
                        </c15:formulaRef>
                      </c:ext>
                    </c:extLst>
                    <c:strCache>
                      <c:ptCount val="1"/>
                      <c:pt idx="0">
                        <c:v>Pro for 365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are'!$B$32:$AA$32</c15:sqref>
                        </c15:fullRef>
                        <c15:formulaRef>
                          <c15:sqref>('What Project''s capabilities are'!$B$32,'What Project''s capabilities are'!$D$32,'What Project''s capabilities are'!$F$32,'What Project''s capabilities are'!$H$32,'What Project''s capabilities are'!$J$32,'What Project''s capabilities are'!$L$32,'What Project''s capabilities are'!$N$32,'What Project''s capabilities are'!$P$32,'What Project''s capabilities are'!$R$32,'What Project''s capabilities are'!$T$32,'What Project''s capabilities are'!$V$32,'What Project''s capabilities are'!$X$32,'What Project''s capabilities are'!$Z$32)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1</c:v>
                      </c:pt>
                      <c:pt idx="2">
                        <c:v>0.25</c:v>
                      </c:pt>
                      <c:pt idx="3">
                        <c:v>0</c:v>
                      </c:pt>
                      <c:pt idx="4">
                        <c:v>0.75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0.16666666666666666</c:v>
                      </c:pt>
                      <c:pt idx="8">
                        <c:v>0.33333333333333331</c:v>
                      </c:pt>
                      <c:pt idx="9">
                        <c:v>0</c:v>
                      </c:pt>
                      <c:pt idx="10">
                        <c:v>0.75</c:v>
                      </c:pt>
                      <c:pt idx="11">
                        <c:v>0.4</c:v>
                      </c:pt>
                      <c:pt idx="12">
                        <c:v>0.5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are'!$A$34</c15:sqref>
                        </c15:formulaRef>
                      </c:ext>
                    </c:extLst>
                    <c:strCache>
                      <c:ptCount val="1"/>
                      <c:pt idx="0">
                        <c:v>PWA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are'!$B$34:$AA$34</c15:sqref>
                        </c15:fullRef>
                        <c15:formulaRef>
                          <c15:sqref>('What Project''s capabilities are'!$B$34,'What Project''s capabilities are'!$D$34,'What Project''s capabilities are'!$F$34,'What Project''s capabilities are'!$H$34,'What Project''s capabilities are'!$J$34,'What Project''s capabilities are'!$L$34,'What Project''s capabilities are'!$N$34,'What Project''s capabilities are'!$P$34,'What Project''s capabilities are'!$R$34,'What Project''s capabilities are'!$T$34,'What Project''s capabilities are'!$V$34,'What Project''s capabilities are'!$X$34,'What Project''s capabilities are'!$Z$34)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0.75</c:v>
                      </c:pt>
                      <c:pt idx="5">
                        <c:v>0.1</c:v>
                      </c:pt>
                      <c:pt idx="6">
                        <c:v>0</c:v>
                      </c:pt>
                      <c:pt idx="7">
                        <c:v>1</c:v>
                      </c:pt>
                      <c:pt idx="8">
                        <c:v>0.66666666666666663</c:v>
                      </c:pt>
                      <c:pt idx="9">
                        <c:v>1</c:v>
                      </c:pt>
                      <c:pt idx="10">
                        <c:v>0.75</c:v>
                      </c:pt>
                      <c:pt idx="11">
                        <c:v>0.6</c:v>
                      </c:pt>
                      <c:pt idx="12">
                        <c:v>1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are'!$A$35</c15:sqref>
                        </c15:formulaRef>
                      </c:ext>
                    </c:extLst>
                    <c:strCache>
                      <c:ptCount val="1"/>
                      <c:pt idx="0">
                        <c:v>Lite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are'!$B$35:$AA$35</c15:sqref>
                        </c15:fullRef>
                        <c15:formulaRef>
                          <c15:sqref>('What Project''s capabilities are'!$B$35,'What Project''s capabilities are'!$D$35,'What Project''s capabilities are'!$F$35,'What Project''s capabilities are'!$H$35,'What Project''s capabilities are'!$J$35,'What Project''s capabilities are'!$L$35,'What Project''s capabilities are'!$N$35,'What Project''s capabilities are'!$P$35,'What Project''s capabilities are'!$R$35,'What Project''s capabilities are'!$T$35,'What Project''s capabilities are'!$V$35,'What Project''s capabilities are'!$X$35,'What Project''s capabilities are'!$Z$35)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0.83333333333333337</c:v>
                      </c:pt>
                      <c:pt idx="8">
                        <c:v>0.66666666666666663</c:v>
                      </c:pt>
                      <c:pt idx="9">
                        <c:v>1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</c:numCache>
                  </c:numRef>
                </c:val>
              </c15:ser>
            </c15:filteredRadarSeries>
          </c:ext>
        </c:extLst>
      </c:radarChart>
      <c:catAx>
        <c:axId val="176133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Pro" panose="020B0502040504020203" pitchFamily="34" charset="0"/>
                <a:ea typeface="+mn-ea"/>
                <a:cs typeface="+mn-cs"/>
              </a:defRPr>
            </a:pPr>
            <a:endParaRPr lang="en-US"/>
          </a:p>
        </c:txPr>
        <c:crossAx val="176139872"/>
        <c:crosses val="autoZero"/>
        <c:auto val="1"/>
        <c:lblAlgn val="ctr"/>
        <c:lblOffset val="100"/>
        <c:noMultiLvlLbl val="0"/>
      </c:catAx>
      <c:valAx>
        <c:axId val="17613987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17613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2600" b="0" i="0" u="none" strike="noStrike" kern="1200" spc="0" baseline="0">
              <a:solidFill>
                <a:schemeClr val="accent4"/>
              </a:solidFill>
              <a:latin typeface="Segoe Pro Display Light" panose="020B0302040504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filled"/>
        <c:varyColors val="0"/>
        <c:ser>
          <c:idx val="3"/>
          <c:order val="3"/>
          <c:tx>
            <c:strRef>
              <c:f>'What Project''s capabilities are'!$A$34</c:f>
              <c:strCache>
                <c:ptCount val="1"/>
                <c:pt idx="0">
                  <c:v>PWA</c:v>
                </c:pt>
              </c:strCache>
              <c:extLst xmlns:c15="http://schemas.microsoft.com/office/drawing/2012/chart"/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strRef>
              <c:extLst>
                <c:ext xmlns:c15="http://schemas.microsoft.com/office/drawing/2012/chart" uri="{02D57815-91ED-43cb-92C2-25804820EDAC}">
                  <c15:fullRef>
                    <c15:sqref>'What Project''s capabilities are'!$B$30:$AA$30</c15:sqref>
                  </c15:fullRef>
                </c:ext>
              </c:extLst>
              <c: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:f>
              <c:strCache>
                <c:ptCount val="13"/>
                <c:pt idx="0">
                  <c:v>Anywhere Access</c:v>
                </c:pt>
                <c:pt idx="1">
                  <c:v>Work Management</c:v>
                </c:pt>
                <c:pt idx="2">
                  <c:v>Demand Management</c:v>
                </c:pt>
                <c:pt idx="3">
                  <c:v>Portfolio Analytics &amp; Selection</c:v>
                </c:pt>
                <c:pt idx="4">
                  <c:v>Resource Management</c:v>
                </c:pt>
                <c:pt idx="5">
                  <c:v>Schedule Management</c:v>
                </c:pt>
                <c:pt idx="6">
                  <c:v>Financial Management</c:v>
                </c:pt>
                <c:pt idx="7">
                  <c:v>Task &amp; Timesheet Reporting</c:v>
                </c:pt>
                <c:pt idx="8">
                  <c:v>Collaboration</c:v>
                </c:pt>
                <c:pt idx="9">
                  <c:v>Issue &amp; Risk Management</c:v>
                </c:pt>
                <c:pt idx="10">
                  <c:v>Reporting &amp; Business Intellingence</c:v>
                </c:pt>
                <c:pt idx="11">
                  <c:v>Program Management</c:v>
                </c:pt>
                <c:pt idx="12">
                  <c:v>Governance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'What Project''s capabilities are'!$B$34:$AA$34</c15:sqref>
                  </c15:fullRef>
                </c:ext>
              </c:extLst>
              <c:f>('What Project''s capabilities are'!$B$34,'What Project''s capabilities are'!$D$34,'What Project''s capabilities are'!$F$34,'What Project''s capabilities are'!$H$34,'What Project''s capabilities are'!$J$34,'What Project''s capabilities are'!$L$34,'What Project''s capabilities are'!$N$34,'What Project''s capabilities are'!$P$34,'What Project''s capabilities are'!$R$34,'What Project''s capabilities are'!$T$34,'What Project''s capabilities are'!$V$34,'What Project''s capabilities are'!$X$34,'What Project''s capabilities are'!$Z$34)</c:f>
              <c:numCache>
                <c:formatCode>0%</c:formatCode>
                <c:ptCount val="13"/>
                <c:pt idx="0">
                  <c:v>0.5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0.75</c:v>
                </c:pt>
                <c:pt idx="5">
                  <c:v>0.1</c:v>
                </c:pt>
                <c:pt idx="6">
                  <c:v>0</c:v>
                </c:pt>
                <c:pt idx="7">
                  <c:v>1</c:v>
                </c:pt>
                <c:pt idx="8">
                  <c:v>0.66666666666666663</c:v>
                </c:pt>
                <c:pt idx="9">
                  <c:v>1</c:v>
                </c:pt>
                <c:pt idx="10">
                  <c:v>0.75</c:v>
                </c:pt>
                <c:pt idx="11">
                  <c:v>0.6</c:v>
                </c:pt>
                <c:pt idx="12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55357840"/>
        <c:axId val="180685616"/>
        <c:extLst>
          <c:ext xmlns:c15="http://schemas.microsoft.com/office/drawing/2012/chart" uri="{02D57815-91ED-43cb-92C2-25804820EDAC}">
            <c15:filteredRad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'What Project''s capabilities are'!$A$31</c15:sqref>
                        </c15:formulaRef>
                      </c:ext>
                    </c:extLst>
                    <c:strCache>
                      <c:ptCount val="1"/>
                      <c:pt idx="0">
                        <c:v>Professional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ullRef>
                          <c15:sqref>'What Project''s capabilities are'!$B$31:$AA$31</c15:sqref>
                        </c15:fullRef>
                        <c15:formulaRef>
                          <c15:sqref>('What Project''s capabilities are'!$B$31,'What Project''s capabilities are'!$D$31,'What Project''s capabilities are'!$F$31,'What Project''s capabilities are'!$H$31,'What Project''s capabilities are'!$J$31,'What Project''s capabilities are'!$L$31,'What Project''s capabilities are'!$N$31,'What Project''s capabilities are'!$P$31,'What Project''s capabilities are'!$R$31,'What Project''s capabilities are'!$T$31,'What Project''s capabilities are'!$V$31,'What Project''s capabilities are'!$X$31,'What Project''s capabilities are'!$Z$31)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</c:v>
                      </c:pt>
                      <c:pt idx="1">
                        <c:v>1</c:v>
                      </c:pt>
                      <c:pt idx="2">
                        <c:v>0.25</c:v>
                      </c:pt>
                      <c:pt idx="3">
                        <c:v>0</c:v>
                      </c:pt>
                      <c:pt idx="4">
                        <c:v>0.75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0.16666666666666666</c:v>
                      </c:pt>
                      <c:pt idx="8">
                        <c:v>0.33333333333333331</c:v>
                      </c:pt>
                      <c:pt idx="9">
                        <c:v>0</c:v>
                      </c:pt>
                      <c:pt idx="10">
                        <c:v>0.75</c:v>
                      </c:pt>
                      <c:pt idx="11">
                        <c:v>0.6</c:v>
                      </c:pt>
                      <c:pt idx="12">
                        <c:v>0.5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are'!$A$32</c15:sqref>
                        </c15:formulaRef>
                      </c:ext>
                    </c:extLst>
                    <c:strCache>
                      <c:ptCount val="1"/>
                      <c:pt idx="0">
                        <c:v>Pro for 365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are'!$B$32:$AA$32</c15:sqref>
                        </c15:fullRef>
                        <c15:formulaRef>
                          <c15:sqref>('What Project''s capabilities are'!$B$32,'What Project''s capabilities are'!$D$32,'What Project''s capabilities are'!$F$32,'What Project''s capabilities are'!$H$32,'What Project''s capabilities are'!$J$32,'What Project''s capabilities are'!$L$32,'What Project''s capabilities are'!$N$32,'What Project''s capabilities are'!$P$32,'What Project''s capabilities are'!$R$32,'What Project''s capabilities are'!$T$32,'What Project''s capabilities are'!$V$32,'What Project''s capabilities are'!$X$32,'What Project''s capabilities are'!$Z$32)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1</c:v>
                      </c:pt>
                      <c:pt idx="2">
                        <c:v>0.25</c:v>
                      </c:pt>
                      <c:pt idx="3">
                        <c:v>0</c:v>
                      </c:pt>
                      <c:pt idx="4">
                        <c:v>0.75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0.16666666666666666</c:v>
                      </c:pt>
                      <c:pt idx="8">
                        <c:v>0.33333333333333331</c:v>
                      </c:pt>
                      <c:pt idx="9">
                        <c:v>0</c:v>
                      </c:pt>
                      <c:pt idx="10">
                        <c:v>0.75</c:v>
                      </c:pt>
                      <c:pt idx="11">
                        <c:v>0.4</c:v>
                      </c:pt>
                      <c:pt idx="12">
                        <c:v>0.5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are'!$A$33</c15:sqref>
                        </c15:formulaRef>
                      </c:ext>
                    </c:extLst>
                    <c:strCache>
                      <c:ptCount val="1"/>
                      <c:pt idx="0">
                        <c:v>Standard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are'!$B$33:$AA$33</c15:sqref>
                        </c15:fullRef>
                        <c15:formulaRef>
                          <c15:sqref>('What Project''s capabilities are'!$B$33,'What Project''s capabilities are'!$D$33,'What Project''s capabilities are'!$F$33,'What Project''s capabilities are'!$H$33,'What Project''s capabilities are'!$J$33,'What Project''s capabilities are'!$L$33,'What Project''s capabilities are'!$N$33,'What Project''s capabilities are'!$P$33,'What Project''s capabilities are'!$R$33,'What Project''s capabilities are'!$T$33,'What Project''s capabilities are'!$V$33,'What Project''s capabilities are'!$X$33,'What Project''s capabilities are'!$Z$33)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</c:v>
                      </c:pt>
                      <c:pt idx="1">
                        <c:v>0.5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0.25</c:v>
                      </c:pt>
                      <c:pt idx="5">
                        <c:v>0.85</c:v>
                      </c:pt>
                      <c:pt idx="6">
                        <c:v>1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0.5</c:v>
                      </c:pt>
                      <c:pt idx="11">
                        <c:v>0</c:v>
                      </c:pt>
                      <c:pt idx="12">
                        <c:v>0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are'!$A$35</c15:sqref>
                        </c15:formulaRef>
                      </c:ext>
                    </c:extLst>
                    <c:strCache>
                      <c:ptCount val="1"/>
                      <c:pt idx="0">
                        <c:v>Lite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are'!$B$35:$AA$35</c15:sqref>
                        </c15:fullRef>
                        <c15:formulaRef>
                          <c15:sqref>('What Project''s capabilities are'!$B$35,'What Project''s capabilities are'!$D$35,'What Project''s capabilities are'!$F$35,'What Project''s capabilities are'!$H$35,'What Project''s capabilities are'!$J$35,'What Project''s capabilities are'!$L$35,'What Project''s capabilities are'!$N$35,'What Project''s capabilities are'!$P$35,'What Project''s capabilities are'!$R$35,'What Project''s capabilities are'!$T$35,'What Project''s capabilities are'!$V$35,'What Project''s capabilities are'!$X$35,'What Project''s capabilities are'!$Z$35)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0.83333333333333337</c:v>
                      </c:pt>
                      <c:pt idx="8">
                        <c:v>0.66666666666666663</c:v>
                      </c:pt>
                      <c:pt idx="9">
                        <c:v>1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</c:numCache>
                  </c:numRef>
                </c:val>
              </c15:ser>
            </c15:filteredRadarSeries>
          </c:ext>
        </c:extLst>
      </c:radarChart>
      <c:catAx>
        <c:axId val="255357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Pro" panose="020B0502040504020203" pitchFamily="34" charset="0"/>
                <a:ea typeface="+mn-ea"/>
                <a:cs typeface="+mn-cs"/>
              </a:defRPr>
            </a:pPr>
            <a:endParaRPr lang="en-US"/>
          </a:p>
        </c:txPr>
        <c:crossAx val="180685616"/>
        <c:crosses val="autoZero"/>
        <c:auto val="1"/>
        <c:lblAlgn val="ctr"/>
        <c:lblOffset val="100"/>
        <c:noMultiLvlLbl val="0"/>
      </c:catAx>
      <c:valAx>
        <c:axId val="18068561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25535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2600" b="0" i="0" u="none" strike="noStrike" kern="1200" spc="0" baseline="0">
              <a:solidFill>
                <a:schemeClr val="accent5"/>
              </a:solidFill>
              <a:latin typeface="Segoe Pro Display Light" panose="020B0302040504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filled"/>
        <c:varyColors val="0"/>
        <c:ser>
          <c:idx val="4"/>
          <c:order val="4"/>
          <c:tx>
            <c:strRef>
              <c:f>'What Project''s capabilities are'!$A$35</c:f>
              <c:strCache>
                <c:ptCount val="1"/>
                <c:pt idx="0">
                  <c:v>Lite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  <a:effectLst/>
          </c:spPr>
          <c:cat>
            <c:strRef>
              <c:extLst>
                <c:ext xmlns:c15="http://schemas.microsoft.com/office/drawing/2012/chart" uri="{02D57815-91ED-43cb-92C2-25804820EDAC}">
                  <c15:fullRef>
                    <c15:sqref>'What Project''s capabilities are'!$B$30:$AA$30</c15:sqref>
                  </c15:fullRef>
                </c:ext>
              </c:extLst>
              <c: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:f>
              <c:strCache>
                <c:ptCount val="13"/>
                <c:pt idx="0">
                  <c:v>Anywhere Access</c:v>
                </c:pt>
                <c:pt idx="1">
                  <c:v>Work Management</c:v>
                </c:pt>
                <c:pt idx="2">
                  <c:v>Demand Management</c:v>
                </c:pt>
                <c:pt idx="3">
                  <c:v>Portfolio Analytics &amp; Selection</c:v>
                </c:pt>
                <c:pt idx="4">
                  <c:v>Resource Management</c:v>
                </c:pt>
                <c:pt idx="5">
                  <c:v>Schedule Management</c:v>
                </c:pt>
                <c:pt idx="6">
                  <c:v>Financial Management</c:v>
                </c:pt>
                <c:pt idx="7">
                  <c:v>Task &amp; Timesheet Reporting</c:v>
                </c:pt>
                <c:pt idx="8">
                  <c:v>Collaboration</c:v>
                </c:pt>
                <c:pt idx="9">
                  <c:v>Issue &amp; Risk Management</c:v>
                </c:pt>
                <c:pt idx="10">
                  <c:v>Reporting &amp; Business Intellingence</c:v>
                </c:pt>
                <c:pt idx="11">
                  <c:v>Program Management</c:v>
                </c:pt>
                <c:pt idx="12">
                  <c:v>Governance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'What Project''s capabilities are'!$B$35:$AA$35</c15:sqref>
                  </c15:fullRef>
                </c:ext>
              </c:extLst>
              <c:f>('What Project''s capabilities are'!$B$35,'What Project''s capabilities are'!$D$35,'What Project''s capabilities are'!$F$35,'What Project''s capabilities are'!$H$35,'What Project''s capabilities are'!$J$35,'What Project''s capabilities are'!$L$35,'What Project''s capabilities are'!$N$35,'What Project''s capabilities are'!$P$35,'What Project''s capabilities are'!$R$35,'What Project''s capabilities are'!$T$35,'What Project''s capabilities are'!$V$35,'What Project''s capabilities are'!$X$35,'What Project''s capabilities are'!$Z$35)</c:f>
              <c:numCache>
                <c:formatCode>0%</c:formatCode>
                <c:ptCount val="13"/>
                <c:pt idx="0">
                  <c:v>0.5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0.83333333333333337</c:v>
                </c:pt>
                <c:pt idx="8">
                  <c:v>0.66666666666666663</c:v>
                </c:pt>
                <c:pt idx="9">
                  <c:v>1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58943824"/>
        <c:axId val="180690656"/>
        <c:extLst>
          <c:ext xmlns:c15="http://schemas.microsoft.com/office/drawing/2012/chart" uri="{02D57815-91ED-43cb-92C2-25804820EDAC}">
            <c15:filteredRad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'What Project''s capabilities are'!$A$31</c15:sqref>
                        </c15:formulaRef>
                      </c:ext>
                    </c:extLst>
                    <c:strCache>
                      <c:ptCount val="1"/>
                      <c:pt idx="0">
                        <c:v>Professional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ullRef>
                          <c15:sqref>'What Project''s capabilities are'!$B$31:$AA$31</c15:sqref>
                        </c15:fullRef>
                        <c15:formulaRef>
                          <c15:sqref>('What Project''s capabilities are'!$B$31,'What Project''s capabilities are'!$D$31,'What Project''s capabilities are'!$F$31,'What Project''s capabilities are'!$H$31,'What Project''s capabilities are'!$J$31,'What Project''s capabilities are'!$L$31,'What Project''s capabilities are'!$N$31,'What Project''s capabilities are'!$P$31,'What Project''s capabilities are'!$R$31,'What Project''s capabilities are'!$T$31,'What Project''s capabilities are'!$V$31,'What Project''s capabilities are'!$X$31,'What Project''s capabilities are'!$Z$31)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</c:v>
                      </c:pt>
                      <c:pt idx="1">
                        <c:v>1</c:v>
                      </c:pt>
                      <c:pt idx="2">
                        <c:v>0.25</c:v>
                      </c:pt>
                      <c:pt idx="3">
                        <c:v>0</c:v>
                      </c:pt>
                      <c:pt idx="4">
                        <c:v>0.75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0.16666666666666666</c:v>
                      </c:pt>
                      <c:pt idx="8">
                        <c:v>0.33333333333333331</c:v>
                      </c:pt>
                      <c:pt idx="9">
                        <c:v>0</c:v>
                      </c:pt>
                      <c:pt idx="10">
                        <c:v>0.75</c:v>
                      </c:pt>
                      <c:pt idx="11">
                        <c:v>0.6</c:v>
                      </c:pt>
                      <c:pt idx="12">
                        <c:v>0.5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are'!$A$32</c15:sqref>
                        </c15:formulaRef>
                      </c:ext>
                    </c:extLst>
                    <c:strCache>
                      <c:ptCount val="1"/>
                      <c:pt idx="0">
                        <c:v>Pro for 365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are'!$B$32:$AA$32</c15:sqref>
                        </c15:fullRef>
                        <c15:formulaRef>
                          <c15:sqref>('What Project''s capabilities are'!$B$32,'What Project''s capabilities are'!$D$32,'What Project''s capabilities are'!$F$32,'What Project''s capabilities are'!$H$32,'What Project''s capabilities are'!$J$32,'What Project''s capabilities are'!$L$32,'What Project''s capabilities are'!$N$32,'What Project''s capabilities are'!$P$32,'What Project''s capabilities are'!$R$32,'What Project''s capabilities are'!$T$32,'What Project''s capabilities are'!$V$32,'What Project''s capabilities are'!$X$32,'What Project''s capabilities are'!$Z$32)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1</c:v>
                      </c:pt>
                      <c:pt idx="2">
                        <c:v>0.25</c:v>
                      </c:pt>
                      <c:pt idx="3">
                        <c:v>0</c:v>
                      </c:pt>
                      <c:pt idx="4">
                        <c:v>0.75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0.16666666666666666</c:v>
                      </c:pt>
                      <c:pt idx="8">
                        <c:v>0.33333333333333331</c:v>
                      </c:pt>
                      <c:pt idx="9">
                        <c:v>0</c:v>
                      </c:pt>
                      <c:pt idx="10">
                        <c:v>0.75</c:v>
                      </c:pt>
                      <c:pt idx="11">
                        <c:v>0.4</c:v>
                      </c:pt>
                      <c:pt idx="12">
                        <c:v>0.5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are'!$A$33</c15:sqref>
                        </c15:formulaRef>
                      </c:ext>
                    </c:extLst>
                    <c:strCache>
                      <c:ptCount val="1"/>
                      <c:pt idx="0">
                        <c:v>Standard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are'!$B$33:$AA$33</c15:sqref>
                        </c15:fullRef>
                        <c15:formulaRef>
                          <c15:sqref>('What Project''s capabilities are'!$B$33,'What Project''s capabilities are'!$D$33,'What Project''s capabilities are'!$F$33,'What Project''s capabilities are'!$H$33,'What Project''s capabilities are'!$J$33,'What Project''s capabilities are'!$L$33,'What Project''s capabilities are'!$N$33,'What Project''s capabilities are'!$P$33,'What Project''s capabilities are'!$R$33,'What Project''s capabilities are'!$T$33,'What Project''s capabilities are'!$V$33,'What Project''s capabilities are'!$X$33,'What Project''s capabilities are'!$Z$33)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</c:v>
                      </c:pt>
                      <c:pt idx="1">
                        <c:v>0.5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0.25</c:v>
                      </c:pt>
                      <c:pt idx="5">
                        <c:v>0.85</c:v>
                      </c:pt>
                      <c:pt idx="6">
                        <c:v>1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0.5</c:v>
                      </c:pt>
                      <c:pt idx="11">
                        <c:v>0</c:v>
                      </c:pt>
                      <c:pt idx="12">
                        <c:v>0</c:v>
                      </c:pt>
                    </c:numCache>
                  </c:numRef>
                </c:val>
              </c15:ser>
            </c15:filteredRadarSeries>
            <c15:filteredRad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'What Project''s capabilities are'!$A$34</c15:sqref>
                        </c15:formulaRef>
                      </c:ext>
                    </c:extLst>
                    <c:strCache>
                      <c:ptCount val="1"/>
                      <c:pt idx="0">
                        <c:v>PWA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are'!$B$30:$AA$30</c15:sqref>
                        </c15:fullRef>
                        <c15:formulaRef>
                          <c15:sqref>('What Project''s capabilities are'!$B$30,'What Project''s capabilities are'!$D$30,'What Project''s capabilities are'!$F$30,'What Project''s capabilities are'!$H$30,'What Project''s capabilities are'!$J$30,'What Project''s capabilities are'!$L$30,'What Project''s capabilities are'!$N$30,'What Project''s capabilities are'!$P$30,'What Project''s capabilities are'!$R$30,'What Project''s capabilities are'!$T$30,'What Project''s capabilities are'!$V$30,'What Project''s capabilities are'!$X$30,'What Project''s capabilities are'!$Z$30)</c15:sqref>
                        </c15:formulaRef>
                      </c:ext>
                    </c:extLst>
                    <c:strCache>
                      <c:ptCount val="13"/>
                      <c:pt idx="0">
                        <c:v>Anywhere Access</c:v>
                      </c:pt>
                      <c:pt idx="1">
                        <c:v>Work Management</c:v>
                      </c:pt>
                      <c:pt idx="2">
                        <c:v>Demand Management</c:v>
                      </c:pt>
                      <c:pt idx="3">
                        <c:v>Portfolio Analytics &amp; Selection</c:v>
                      </c:pt>
                      <c:pt idx="4">
                        <c:v>Resource Management</c:v>
                      </c:pt>
                      <c:pt idx="5">
                        <c:v>Schedule Management</c:v>
                      </c:pt>
                      <c:pt idx="6">
                        <c:v>Financial Management</c:v>
                      </c:pt>
                      <c:pt idx="7">
                        <c:v>Task &amp; Timesheet Reporting</c:v>
                      </c:pt>
                      <c:pt idx="8">
                        <c:v>Collaboration</c:v>
                      </c:pt>
                      <c:pt idx="9">
                        <c:v>Issue &amp; Risk Management</c:v>
                      </c:pt>
                      <c:pt idx="10">
                        <c:v>Reporting &amp; Business Intellingence</c:v>
                      </c:pt>
                      <c:pt idx="11">
                        <c:v>Program Management</c:v>
                      </c:pt>
                      <c:pt idx="12">
                        <c:v>Governance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'What Project''s capabilities are'!$B$34:$AA$34</c15:sqref>
                        </c15:fullRef>
                        <c15:formulaRef>
                          <c15:sqref>('What Project''s capabilities are'!$B$34,'What Project''s capabilities are'!$D$34,'What Project''s capabilities are'!$F$34,'What Project''s capabilities are'!$H$34,'What Project''s capabilities are'!$J$34,'What Project''s capabilities are'!$L$34,'What Project''s capabilities are'!$N$34,'What Project''s capabilities are'!$P$34,'What Project''s capabilities are'!$R$34,'What Project''s capabilities are'!$T$34,'What Project''s capabilities are'!$V$34,'What Project''s capabilities are'!$X$34,'What Project''s capabilities are'!$Z$34)</c15:sqref>
                        </c15:formulaRef>
                      </c:ext>
                    </c:extLst>
                    <c:numCache>
                      <c:formatCode>0%</c:formatCode>
                      <c:ptCount val="13"/>
                      <c:pt idx="0">
                        <c:v>0.5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0.75</c:v>
                      </c:pt>
                      <c:pt idx="5">
                        <c:v>0.1</c:v>
                      </c:pt>
                      <c:pt idx="6">
                        <c:v>0</c:v>
                      </c:pt>
                      <c:pt idx="7">
                        <c:v>1</c:v>
                      </c:pt>
                      <c:pt idx="8">
                        <c:v>0.66666666666666663</c:v>
                      </c:pt>
                      <c:pt idx="9">
                        <c:v>1</c:v>
                      </c:pt>
                      <c:pt idx="10">
                        <c:v>0.75</c:v>
                      </c:pt>
                      <c:pt idx="11">
                        <c:v>0.6</c:v>
                      </c:pt>
                      <c:pt idx="12">
                        <c:v>1</c:v>
                      </c:pt>
                    </c:numCache>
                  </c:numRef>
                </c:val>
              </c15:ser>
            </c15:filteredRadarSeries>
          </c:ext>
        </c:extLst>
      </c:radarChart>
      <c:catAx>
        <c:axId val="258943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Pro" panose="020B0502040504020203" pitchFamily="34" charset="0"/>
                <a:ea typeface="+mn-ea"/>
                <a:cs typeface="+mn-cs"/>
              </a:defRPr>
            </a:pPr>
            <a:endParaRPr lang="en-US"/>
          </a:p>
        </c:txPr>
        <c:crossAx val="180690656"/>
        <c:crosses val="autoZero"/>
        <c:auto val="1"/>
        <c:lblAlgn val="ctr"/>
        <c:lblOffset val="100"/>
        <c:noMultiLvlLbl val="0"/>
      </c:catAx>
      <c:valAx>
        <c:axId val="1806906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258943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>
</file>

<file path=ppt/media/image2.png>
</file>

<file path=ppt/media/image3.png>
</file>

<file path=ppt/media/image4.t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260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85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64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72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076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578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376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790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742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24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26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A29C9-8A11-4246-8360-D2DC2F8086D5}" type="datetimeFigureOut">
              <a:rPr lang="en-US" smtClean="0"/>
              <a:t>6/19/2014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8CC15-19B0-4269-ADF4-1BDABC4B8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14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841" y="-55756"/>
            <a:ext cx="12395510" cy="82636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-122662" y="-245327"/>
            <a:ext cx="4393580" cy="8453244"/>
          </a:xfrm>
          <a:prstGeom prst="rect">
            <a:avLst/>
          </a:prstGeom>
          <a:solidFill>
            <a:srgbClr val="009E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9602" y="903251"/>
            <a:ext cx="3661315" cy="45243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>
              <a:lnSpc>
                <a:spcPts val="5760"/>
              </a:lnSpc>
            </a:pPr>
            <a:r>
              <a:rPr lang="en-US" sz="4800" dirty="0" smtClean="0">
                <a:solidFill>
                  <a:schemeClr val="bg1"/>
                </a:solidFill>
                <a:latin typeface="Segoe Pro Display Light" panose="020B0302040504020203" pitchFamily="34" charset="0"/>
              </a:rPr>
              <a:t>Compare</a:t>
            </a:r>
          </a:p>
          <a:p>
            <a:pPr>
              <a:lnSpc>
                <a:spcPts val="5760"/>
              </a:lnSpc>
            </a:pPr>
            <a:r>
              <a:rPr lang="en-US" sz="4800" dirty="0" smtClean="0">
                <a:solidFill>
                  <a:schemeClr val="bg1"/>
                </a:solidFill>
                <a:latin typeface="Segoe Pro Display Light" panose="020B0302040504020203" pitchFamily="34" charset="0"/>
              </a:rPr>
              <a:t>Project Features</a:t>
            </a:r>
            <a:endParaRPr lang="en-US" sz="4800" dirty="0">
              <a:solidFill>
                <a:schemeClr val="bg1"/>
              </a:solidFill>
              <a:latin typeface="Segoe Pro Display Light" panose="020B03020405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966" y="4076080"/>
            <a:ext cx="3742034" cy="17032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26" y="5819863"/>
            <a:ext cx="1479392" cy="56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40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3895726"/>
              </p:ext>
            </p:extLst>
          </p:nvPr>
        </p:nvGraphicFramePr>
        <p:xfrm>
          <a:off x="1066800" y="0"/>
          <a:ext cx="100584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851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6051229"/>
              </p:ext>
            </p:extLst>
          </p:nvPr>
        </p:nvGraphicFramePr>
        <p:xfrm>
          <a:off x="1066800" y="0"/>
          <a:ext cx="100584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9663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5882053"/>
              </p:ext>
            </p:extLst>
          </p:nvPr>
        </p:nvGraphicFramePr>
        <p:xfrm>
          <a:off x="1066800" y="0"/>
          <a:ext cx="100584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1523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6471216"/>
              </p:ext>
            </p:extLst>
          </p:nvPr>
        </p:nvGraphicFramePr>
        <p:xfrm>
          <a:off x="1066800" y="0"/>
          <a:ext cx="100584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869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2676865"/>
              </p:ext>
            </p:extLst>
          </p:nvPr>
        </p:nvGraphicFramePr>
        <p:xfrm>
          <a:off x="1066800" y="0"/>
          <a:ext cx="100584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6523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57951" y="-6538513"/>
            <a:ext cx="22011147" cy="14765815"/>
          </a:xfrm>
        </p:spPr>
      </p:pic>
      <p:sp>
        <p:nvSpPr>
          <p:cNvPr id="5" name="TextBox 4"/>
          <p:cNvSpPr txBox="1"/>
          <p:nvPr/>
        </p:nvSpPr>
        <p:spPr>
          <a:xfrm>
            <a:off x="-221167" y="2096327"/>
            <a:ext cx="6411952" cy="738664"/>
          </a:xfrm>
          <a:prstGeom prst="rect">
            <a:avLst/>
          </a:prstGeom>
          <a:noFill/>
        </p:spPr>
        <p:txBody>
          <a:bodyPr wrap="square" lIns="0" tIns="0" rIns="0" bIns="0" rtlCol="0" anchor="b" anchorCtr="1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Segoe Pro Display Light" panose="020B0302040504020203" pitchFamily="34" charset="0"/>
              </a:rPr>
              <a:t>Identify.</a:t>
            </a:r>
            <a:endParaRPr lang="en-US" sz="4800" dirty="0">
              <a:solidFill>
                <a:schemeClr val="bg1"/>
              </a:solidFill>
              <a:latin typeface="Segoe Pro Display Light" panose="020B0302040504020203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710057" y="-217714"/>
            <a:ext cx="3637953" cy="7510612"/>
          </a:xfrm>
          <a:prstGeom prst="rect">
            <a:avLst/>
          </a:prstGeom>
          <a:solidFill>
            <a:srgbClr val="009E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680" y="2028470"/>
            <a:ext cx="2112281" cy="9614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173" y="5955272"/>
            <a:ext cx="835078" cy="31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68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12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Segoe Pro Display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Jacobson</dc:creator>
  <cp:lastModifiedBy>Jeff Jacobson</cp:lastModifiedBy>
  <cp:revision>6</cp:revision>
  <dcterms:created xsi:type="dcterms:W3CDTF">2014-06-19T21:58:00Z</dcterms:created>
  <dcterms:modified xsi:type="dcterms:W3CDTF">2014-06-19T22:38:38Z</dcterms:modified>
</cp:coreProperties>
</file>

<file path=docProps/thumbnail.jpeg>
</file>